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45"/>
  </p:handoutMasterIdLst>
  <p:sldIdLst>
    <p:sldId id="256" r:id="rId3"/>
    <p:sldId id="301" r:id="rId4"/>
    <p:sldId id="288" r:id="rId5"/>
    <p:sldId id="305" r:id="rId6"/>
    <p:sldId id="324" r:id="rId7"/>
    <p:sldId id="337" r:id="rId9"/>
    <p:sldId id="395" r:id="rId10"/>
    <p:sldId id="342" r:id="rId11"/>
    <p:sldId id="343" r:id="rId12"/>
    <p:sldId id="287" r:id="rId13"/>
    <p:sldId id="302" r:id="rId14"/>
    <p:sldId id="339" r:id="rId15"/>
    <p:sldId id="344" r:id="rId16"/>
    <p:sldId id="351" r:id="rId17"/>
    <p:sldId id="350" r:id="rId18"/>
    <p:sldId id="355" r:id="rId19"/>
    <p:sldId id="352" r:id="rId20"/>
    <p:sldId id="353" r:id="rId21"/>
    <p:sldId id="356" r:id="rId22"/>
    <p:sldId id="357" r:id="rId23"/>
    <p:sldId id="354" r:id="rId24"/>
    <p:sldId id="361" r:id="rId25"/>
    <p:sldId id="359" r:id="rId26"/>
    <p:sldId id="360" r:id="rId27"/>
    <p:sldId id="364" r:id="rId28"/>
    <p:sldId id="362" r:id="rId29"/>
    <p:sldId id="366" r:id="rId30"/>
    <p:sldId id="367" r:id="rId31"/>
    <p:sldId id="368" r:id="rId32"/>
    <p:sldId id="369" r:id="rId33"/>
    <p:sldId id="370" r:id="rId34"/>
    <p:sldId id="371" r:id="rId35"/>
    <p:sldId id="365" r:id="rId36"/>
    <p:sldId id="394" r:id="rId37"/>
    <p:sldId id="390" r:id="rId38"/>
    <p:sldId id="391" r:id="rId39"/>
    <p:sldId id="392" r:id="rId40"/>
    <p:sldId id="393" r:id="rId41"/>
    <p:sldId id="372" r:id="rId42"/>
    <p:sldId id="396" r:id="rId43"/>
    <p:sldId id="36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D980"/>
    <a:srgbClr val="0791CB"/>
    <a:srgbClr val="E4896D"/>
    <a:srgbClr val="77D185"/>
    <a:srgbClr val="262626"/>
    <a:srgbClr val="44C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90" y="-324"/>
      </p:cViewPr>
      <p:guideLst>
        <p:guide orient="horz" pos="2217"/>
        <p:guide pos="3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F093E-5225-4FA0-B0FF-66FA0A2758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28B3A-BD0D-41A8-BE9A-3DA93FF0BF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C1C7EA-A73E-43A9-911B-451D2BED6E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BB176A-3A8A-4CE9-9B6B-7460D32CE04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807844"/>
            <a:ext cx="4267200" cy="4189917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6348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43531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80713" y="1807844"/>
            <a:ext cx="2511287" cy="163001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789A129-BEA4-4DF7-A8C3-D7EEEA120CD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17800" y="1526591"/>
            <a:ext cx="5136000" cy="3360000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526591"/>
            <a:ext cx="5136000" cy="3360000"/>
          </a:xfrm>
          <a:prstGeom prst="rect">
            <a:avLst/>
          </a:prstGeo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86F174-6A5B-4FE2-8406-334FB26DF59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38200" y="1524000"/>
            <a:ext cx="10632440" cy="3504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1A2839-FE38-40AE-A156-1408EA0A37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微软雅黑" panose="020B0503020204020204" charset="-122"/>
              <a:cs typeface="+mn-cs"/>
            </a:endParaRPr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FB2F-D3EF-4DE4-BF20-069BCA56C7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CD39-411E-4628-B57D-1870F8DEB1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0895" y="2893695"/>
            <a:ext cx="5490210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rgbClr val="77D185"/>
                </a:solidFill>
              </a:rPr>
              <a:t>Here we go !</a:t>
            </a:r>
            <a:endParaRPr lang="en-US" altLang="zh-CN" sz="6000" b="1" dirty="0">
              <a:solidFill>
                <a:srgbClr val="77D18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视觉贡献榜</a:t>
            </a:r>
            <a:endParaRPr lang="zh-CN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85242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PM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85242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UI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85242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FE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6420" y="1746250"/>
            <a:ext cx="54102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2</a:t>
            </a:r>
            <a:endParaRPr lang="en-US" altLang="zh-CN" sz="4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7085" y="1746250"/>
            <a:ext cx="54102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5</a:t>
            </a:r>
            <a:endParaRPr lang="en-US" altLang="zh-CN" sz="4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50" y="1746250"/>
            <a:ext cx="54102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3</a:t>
            </a:r>
            <a:endParaRPr lang="en-US" altLang="zh-CN" sz="4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84910" y="5598795"/>
            <a:ext cx="1844040" cy="4718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都有啥</a:t>
            </a:r>
            <a:endParaRPr lang="zh-CN" altLang="en-US" sz="2400" dirty="0"/>
          </a:p>
        </p:txBody>
      </p:sp>
      <p:sp>
        <p:nvSpPr>
          <p:cNvPr id="3" name="圆角矩形 2"/>
          <p:cNvSpPr/>
          <p:nvPr/>
        </p:nvSpPr>
        <p:spPr>
          <a:xfrm>
            <a:off x="9265920" y="5598937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要咋看</a:t>
            </a:r>
            <a:endParaRPr lang="zh-CN" altLang="en-US" sz="2400" dirty="0"/>
          </a:p>
        </p:txBody>
      </p:sp>
      <p:sp>
        <p:nvSpPr>
          <p:cNvPr id="8" name="圆角矩形 7"/>
          <p:cNvSpPr/>
          <p:nvPr/>
        </p:nvSpPr>
        <p:spPr>
          <a:xfrm>
            <a:off x="5173980" y="5598795"/>
            <a:ext cx="1844040" cy="4718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长啥样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1" bldLvl="0" animBg="1"/>
      <p:bldP spid="38" grpId="0" bldLvl="0" animBg="1"/>
      <p:bldP spid="39" grpId="0" bldLvl="0" animBg="1"/>
      <p:bldP spid="37" grpId="2" animBg="1"/>
      <p:bldP spid="39" grpId="1" animBg="1"/>
      <p:bldP spid="5" grpId="0"/>
      <p:bldP spid="5" grpId="1"/>
      <p:bldP spid="5" grpId="2"/>
      <p:bldP spid="5" grpId="3"/>
      <p:bldP spid="5" grpId="4"/>
      <p:bldP spid="5" grpId="5"/>
      <p:bldP spid="5" grpId="6"/>
      <p:bldP spid="7" grpId="0"/>
      <p:bldP spid="7" grpId="1"/>
      <p:bldP spid="7" grpId="2"/>
      <p:bldP spid="6" grpId="0"/>
      <p:bldP spid="5" grpId="8"/>
      <p:bldP spid="37" grpId="3" animBg="1"/>
      <p:bldP spid="38" grpId="1" animBg="1"/>
      <p:bldP spid="39" grpId="2" animBg="1"/>
      <p:bldP spid="5" grpId="9"/>
      <p:bldP spid="6" grpId="1"/>
      <p:bldP spid="7" grpId="3"/>
      <p:bldP spid="37" grpId="4" animBg="1"/>
      <p:bldP spid="38" grpId="2" animBg="1"/>
      <p:bldP spid="39" grpId="3" animBg="1"/>
      <p:bldP spid="5" grpId="10"/>
      <p:bldP spid="6" grpId="2"/>
      <p:bldP spid="7" grpId="4"/>
      <p:bldP spid="37" grpId="5" animBg="1"/>
      <p:bldP spid="38" grpId="3" animBg="1"/>
      <p:bldP spid="39" grpId="4" animBg="1"/>
      <p:bldP spid="5" grpId="11"/>
      <p:bldP spid="6" grpId="3"/>
      <p:bldP spid="7" grpId="5"/>
      <p:bldP spid="37" grpId="6" animBg="1"/>
      <p:bldP spid="38" grpId="4" animBg="1"/>
      <p:bldP spid="39" grpId="5" animBg="1"/>
      <p:bldP spid="5" grpId="12"/>
      <p:bldP spid="6" grpId="4"/>
      <p:bldP spid="7" grpId="6"/>
      <p:bldP spid="37" grpId="7" animBg="1"/>
      <p:bldP spid="38" grpId="5" animBg="1"/>
      <p:bldP spid="39" grpId="6" animBg="1"/>
      <p:bldP spid="5" grpId="13"/>
      <p:bldP spid="6" grpId="5"/>
      <p:bldP spid="7" grpId="7"/>
      <p:bldP spid="37" grpId="8" animBg="1"/>
      <p:bldP spid="38" grpId="6" animBg="1"/>
      <p:bldP spid="39" grpId="7" animBg="1"/>
      <p:bldP spid="5" grpId="14"/>
      <p:bldP spid="6" grpId="6"/>
      <p:bldP spid="7" grpId="8"/>
      <p:bldP spid="37" grpId="9" animBg="1"/>
      <p:bldP spid="38" grpId="7" animBg="1"/>
      <p:bldP spid="39" grpId="8" animBg="1"/>
      <p:bldP spid="5" grpId="15"/>
      <p:bldP spid="6" grpId="7"/>
      <p:bldP spid="7" grpId="9"/>
      <p:bldP spid="37" grpId="10" animBg="1"/>
      <p:bldP spid="38" grpId="8" animBg="1"/>
      <p:bldP spid="39" grpId="9" animBg="1"/>
      <p:bldP spid="5" grpId="16"/>
      <p:bldP spid="6" grpId="8"/>
      <p:bldP spid="7" grpId="10"/>
      <p:bldP spid="37" grpId="11" animBg="1"/>
      <p:bldP spid="38" grpId="9" animBg="1"/>
      <p:bldP spid="39" grpId="10" animBg="1"/>
      <p:bldP spid="5" grpId="17"/>
      <p:bldP spid="6" grpId="9"/>
      <p:bldP spid="7" grpId="11"/>
      <p:bldP spid="37" grpId="12" animBg="1"/>
      <p:bldP spid="38" grpId="10" animBg="1"/>
      <p:bldP spid="39" grpId="11" animBg="1"/>
      <p:bldP spid="5" grpId="18"/>
      <p:bldP spid="6" grpId="10"/>
      <p:bldP spid="7" grpId="12"/>
      <p:bldP spid="37" grpId="13" animBg="1"/>
      <p:bldP spid="38" grpId="11" animBg="1"/>
      <p:bldP spid="39" grpId="12" animBg="1"/>
      <p:bldP spid="5" grpId="19"/>
      <p:bldP spid="6" grpId="11"/>
      <p:bldP spid="7" grpId="13"/>
      <p:bldP spid="37" grpId="14" animBg="1"/>
      <p:bldP spid="38" grpId="12" animBg="1"/>
      <p:bldP spid="39" grpId="13" animBg="1"/>
      <p:bldP spid="5" grpId="20"/>
      <p:bldP spid="6" grpId="12"/>
      <p:bldP spid="7" grpId="14"/>
      <p:bldP spid="37" grpId="15" animBg="1"/>
      <p:bldP spid="38" grpId="13" animBg="1"/>
      <p:bldP spid="39" grpId="14" animBg="1"/>
      <p:bldP spid="5" grpId="21"/>
      <p:bldP spid="6" grpId="13"/>
      <p:bldP spid="7" grpId="15"/>
      <p:bldP spid="37" grpId="16" animBg="1"/>
      <p:bldP spid="38" grpId="14" animBg="1"/>
      <p:bldP spid="39" grpId="15" animBg="1"/>
      <p:bldP spid="5" grpId="22"/>
      <p:bldP spid="6" grpId="14"/>
      <p:bldP spid="7" grpId="16"/>
      <p:bldP spid="37" grpId="17" animBg="1"/>
      <p:bldP spid="38" grpId="15" animBg="1"/>
      <p:bldP spid="39" grpId="16" animBg="1"/>
      <p:bldP spid="5" grpId="23"/>
      <p:bldP spid="6" grpId="15"/>
      <p:bldP spid="7" grpId="17"/>
      <p:bldP spid="37" grpId="18" animBg="1"/>
      <p:bldP spid="38" grpId="16" animBg="1"/>
      <p:bldP spid="39" grpId="17" animBg="1"/>
      <p:bldP spid="5" grpId="24"/>
      <p:bldP spid="6" grpId="16"/>
      <p:bldP spid="7" grpId="18"/>
      <p:bldP spid="37" grpId="19" animBg="1"/>
      <p:bldP spid="38" grpId="17" animBg="1"/>
      <p:bldP spid="39" grpId="18" animBg="1"/>
      <p:bldP spid="5" grpId="25"/>
      <p:bldP spid="6" grpId="17"/>
      <p:bldP spid="7" grpId="19"/>
      <p:bldP spid="37" grpId="20" animBg="1"/>
      <p:bldP spid="38" grpId="18" animBg="1"/>
      <p:bldP spid="39" grpId="19" animBg="1"/>
      <p:bldP spid="5" grpId="26"/>
      <p:bldP spid="6" grpId="18"/>
      <p:bldP spid="7" grpId="20"/>
      <p:bldP spid="37" grpId="21" animBg="1"/>
      <p:bldP spid="38" grpId="19" animBg="1"/>
      <p:bldP spid="39" grpId="20" animBg="1"/>
      <p:bldP spid="5" grpId="27"/>
      <p:bldP spid="6" grpId="19"/>
      <p:bldP spid="7" grpId="21"/>
      <p:bldP spid="37" grpId="22" animBg="1"/>
      <p:bldP spid="38" grpId="20" animBg="1"/>
      <p:bldP spid="39" grpId="21" animBg="1"/>
      <p:bldP spid="5" grpId="28"/>
      <p:bldP spid="6" grpId="20"/>
      <p:bldP spid="7" grpId="22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bldLvl="0" animBg="1"/>
      <p:bldP spid="3" grpId="0" bldLvl="0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交互贡献榜</a:t>
            </a:r>
            <a:endParaRPr lang="zh-CN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4075" y="3374390"/>
            <a:ext cx="54102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1</a:t>
            </a:r>
            <a:endParaRPr lang="en-US" altLang="zh-CN" sz="4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5625" y="1950085"/>
            <a:ext cx="54102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 spc="400" dirty="0">
                <a:solidFill>
                  <a:srgbClr val="0791CB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6</a:t>
            </a:r>
            <a:endParaRPr lang="en-US" altLang="zh-CN" sz="4800" b="1" spc="400" dirty="0">
              <a:solidFill>
                <a:srgbClr val="0791CB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3955" y="2803525"/>
            <a:ext cx="54102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 b="1" spc="400" dirty="0">
                <a:solidFill>
                  <a:srgbClr val="E4896D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3</a:t>
            </a:r>
            <a:endParaRPr lang="en-US" altLang="zh-CN" sz="4800" b="1" spc="400" dirty="0">
              <a:solidFill>
                <a:srgbClr val="E4896D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64835" y="4197350"/>
            <a:ext cx="1080000" cy="288000"/>
          </a:xfrm>
          <a:prstGeom prst="rect">
            <a:avLst/>
          </a:prstGeom>
          <a:solidFill>
            <a:srgbClr val="77D1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 smtClean="0"/>
          </a:p>
        </p:txBody>
      </p:sp>
      <p:sp>
        <p:nvSpPr>
          <p:cNvPr id="3" name="矩形 2"/>
          <p:cNvSpPr/>
          <p:nvPr/>
        </p:nvSpPr>
        <p:spPr>
          <a:xfrm>
            <a:off x="9230995" y="2773045"/>
            <a:ext cx="1080000" cy="1728000"/>
          </a:xfrm>
          <a:prstGeom prst="rect">
            <a:avLst/>
          </a:prstGeom>
          <a:solidFill>
            <a:srgbClr val="079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 smtClean="0"/>
          </a:p>
        </p:txBody>
      </p:sp>
      <p:sp>
        <p:nvSpPr>
          <p:cNvPr id="4" name="矩形 3"/>
          <p:cNvSpPr/>
          <p:nvPr/>
        </p:nvSpPr>
        <p:spPr>
          <a:xfrm>
            <a:off x="2164080" y="3621405"/>
            <a:ext cx="1080000" cy="864000"/>
          </a:xfrm>
          <a:prstGeom prst="rect">
            <a:avLst/>
          </a:prstGeom>
          <a:solidFill>
            <a:srgbClr val="E489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 smtClean="0"/>
          </a:p>
        </p:txBody>
      </p:sp>
      <p:sp>
        <p:nvSpPr>
          <p:cNvPr id="8" name="椭圆 7"/>
          <p:cNvSpPr/>
          <p:nvPr/>
        </p:nvSpPr>
        <p:spPr>
          <a:xfrm>
            <a:off x="5607050" y="4782820"/>
            <a:ext cx="1195070" cy="119634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UI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173210" y="4782820"/>
            <a:ext cx="1195200" cy="119880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FE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06295" y="4785360"/>
            <a:ext cx="1195070" cy="119634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PM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40205" y="1835150"/>
            <a:ext cx="0" cy="265049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628775" y="4486275"/>
            <a:ext cx="9662795" cy="1460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7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5" grpId="0"/>
      <p:bldP spid="5" grpId="1"/>
      <p:bldP spid="5" grpId="2"/>
      <p:bldP spid="5" grpId="3"/>
      <p:bldP spid="5" grpId="4"/>
      <p:bldP spid="5" grpId="5"/>
      <p:bldP spid="5" grpId="6"/>
      <p:bldP spid="7" grpId="0"/>
      <p:bldP spid="7" grpId="1"/>
      <p:bldP spid="7" grpId="2"/>
      <p:bldP spid="6" grpId="0"/>
      <p:bldP spid="5" grpId="8"/>
      <p:bldP spid="8" grpId="0" bldLvl="0" animBg="1"/>
      <p:bldP spid="12" grpId="0" bldLvl="0" animBg="1"/>
      <p:bldP spid="13" grpId="0" bldLvl="0" animBg="1"/>
      <p:bldP spid="2" grpId="0" animBg="1"/>
      <p:bldP spid="2" grpId="2" animBg="1"/>
      <p:bldP spid="2" grpId="3" animBg="1"/>
      <p:bldP spid="2" grpId="4" animBg="1"/>
      <p:bldP spid="2" grpId="5" animBg="1"/>
      <p:bldP spid="2" grpId="6" bldLvl="0" animBg="1"/>
      <p:bldP spid="3" grpId="0" bldLvl="0" animBg="1"/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用心做产品</a:t>
            </a:r>
            <a:endParaRPr lang="en-US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41046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PM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41046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UI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41046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FE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41425" y="506490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有用</a:t>
            </a:r>
            <a:endParaRPr lang="zh-CN" altLang="en-US" sz="2400" dirty="0"/>
          </a:p>
        </p:txBody>
      </p:sp>
      <p:sp>
        <p:nvSpPr>
          <p:cNvPr id="2" name="圆角矩形 1"/>
          <p:cNvSpPr/>
          <p:nvPr/>
        </p:nvSpPr>
        <p:spPr>
          <a:xfrm>
            <a:off x="5291455" y="506490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想用</a:t>
            </a:r>
            <a:endParaRPr lang="zh-CN" altLang="en-US" sz="2400" dirty="0"/>
          </a:p>
        </p:txBody>
      </p:sp>
      <p:sp>
        <p:nvSpPr>
          <p:cNvPr id="3" name="圆角矩形 2"/>
          <p:cNvSpPr/>
          <p:nvPr/>
        </p:nvSpPr>
        <p:spPr>
          <a:xfrm>
            <a:off x="9265920" y="506490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能用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2" animBg="1"/>
      <p:bldP spid="39" grpId="1" animBg="1"/>
      <p:bldP spid="37" grpId="3" animBg="1"/>
      <p:bldP spid="4" grpId="0" animBg="1"/>
      <p:bldP spid="37" grpId="4" animBg="1"/>
      <p:bldP spid="4" grpId="1" animBg="1"/>
      <p:bldP spid="37" grpId="5" animBg="1"/>
      <p:bldP spid="4" grpId="2" animBg="1"/>
      <p:bldP spid="37" grpId="6" animBg="1"/>
      <p:bldP spid="4" grpId="3" animBg="1"/>
      <p:bldP spid="37" grpId="7" animBg="1"/>
      <p:bldP spid="4" grpId="4" animBg="1"/>
      <p:bldP spid="37" grpId="8" animBg="1"/>
      <p:bldP spid="4" grpId="5" animBg="1"/>
      <p:bldP spid="37" grpId="9" animBg="1"/>
      <p:bldP spid="4" grpId="6" animBg="1"/>
      <p:bldP spid="37" grpId="10" animBg="1"/>
      <p:bldP spid="4" grpId="7" animBg="1"/>
      <p:bldP spid="37" grpId="11" animBg="1"/>
      <p:bldP spid="4" grpId="8" animBg="1"/>
      <p:bldP spid="37" grpId="12" animBg="1"/>
      <p:bldP spid="4" grpId="9" animBg="1"/>
      <p:bldP spid="37" grpId="13" animBg="1"/>
      <p:bldP spid="4" grpId="10" animBg="1"/>
      <p:bldP spid="37" grpId="14" animBg="1"/>
      <p:bldP spid="4" grpId="11" animBg="1"/>
      <p:bldP spid="37" grpId="15" animBg="1"/>
      <p:bldP spid="4" grpId="12" animBg="1"/>
      <p:bldP spid="38" grpId="0" animBg="1"/>
      <p:bldP spid="2" grpId="0" animBg="1"/>
      <p:bldP spid="39" grpId="2" animBg="1"/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59330" y="2893695"/>
            <a:ext cx="767397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000" b="1" dirty="0">
                <a:solidFill>
                  <a:srgbClr val="77D185"/>
                </a:solidFill>
              </a:rPr>
              <a:t>这样就够了吗 ？</a:t>
            </a:r>
            <a:endParaRPr lang="zh-CN" sz="6000" b="1" dirty="0">
              <a:solidFill>
                <a:srgbClr val="77D185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然后捏？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42" grpId="0" bldLvl="0" animBg="1"/>
      <p:bldP spid="43" grpId="0"/>
      <p:bldP spid="5" grpId="2"/>
      <p:bldP spid="5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90639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什么是前端？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3075" y="1026795"/>
            <a:ext cx="5875655" cy="570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570420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网页设计时代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69340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特效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854440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技术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72685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功能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8" grpId="0" bldLvl="0" animBg="1"/>
      <p:bldP spid="3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570420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网页设计时代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 descr="网站2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855" y="948690"/>
            <a:ext cx="8520430" cy="586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网页设计时代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3" name="图片 2" descr="水利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010" y="948690"/>
            <a:ext cx="3786505" cy="5832475"/>
          </a:xfrm>
          <a:prstGeom prst="rect">
            <a:avLst/>
          </a:prstGeom>
        </p:spPr>
      </p:pic>
      <p:pic>
        <p:nvPicPr>
          <p:cNvPr id="5" name="图片 4" descr="网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05" y="956310"/>
            <a:ext cx="5005705" cy="582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美工时代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69340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视觉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859520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设计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72685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品味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8" grpId="0" bldLvl="0" animBg="1"/>
      <p:bldP spid="2" grpId="0" bldLvl="0" animBg="1"/>
      <p:bldP spid="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But</a:t>
            </a:r>
            <a:endParaRPr lang="en-US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7385" y="1783080"/>
            <a:ext cx="549021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77D185"/>
                </a:solidFill>
              </a:rPr>
              <a:t>Follow The </a:t>
            </a:r>
            <a:r>
              <a:rPr lang="en-US" altLang="zh-CN" sz="8000" b="1" dirty="0">
                <a:solidFill>
                  <a:srgbClr val="77D185"/>
                </a:solidFill>
              </a:rPr>
              <a:t>Leaders</a:t>
            </a:r>
            <a:endParaRPr lang="en-US" altLang="zh-CN" sz="8000" b="1" dirty="0">
              <a:solidFill>
                <a:srgbClr val="77D18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35245" y="4869957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100" dirty="0">
                <a:sym typeface="+mn-ea"/>
              </a:rPr>
              <a:t>演讲者</a:t>
            </a:r>
            <a:r>
              <a:rPr lang="zh-CN" altLang="en-US" sz="1100" dirty="0"/>
              <a:t>：魏凯伟</a:t>
            </a:r>
            <a:endParaRPr lang="en-US" altLang="zh-CN" sz="1100" dirty="0"/>
          </a:p>
        </p:txBody>
      </p:sp>
      <p:sp>
        <p:nvSpPr>
          <p:cNvPr id="5" name="文本框 4"/>
          <p:cNvSpPr txBox="1"/>
          <p:nvPr/>
        </p:nvSpPr>
        <p:spPr>
          <a:xfrm>
            <a:off x="9685655" y="6082030"/>
            <a:ext cx="20116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国美大数据研究院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95600" y="95885"/>
            <a:ext cx="623570" cy="3365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2762885" y="0"/>
            <a:ext cx="1092200" cy="2033905"/>
          </a:xfrm>
          <a:custGeom>
            <a:avLst/>
            <a:gdLst>
              <a:gd name="connsiteX0" fmla="*/ 0 w 1357546"/>
              <a:gd name="connsiteY0" fmla="*/ 0 h 2527300"/>
              <a:gd name="connsiteX1" fmla="*/ 1357546 w 1357546"/>
              <a:gd name="connsiteY1" fmla="*/ 0 h 2527300"/>
              <a:gd name="connsiteX2" fmla="*/ 1357546 w 1357546"/>
              <a:gd name="connsiteY2" fmla="*/ 1848527 h 2527300"/>
              <a:gd name="connsiteX3" fmla="*/ 678773 w 1357546"/>
              <a:gd name="connsiteY3" fmla="*/ 2527300 h 2527300"/>
              <a:gd name="connsiteX4" fmla="*/ 0 w 1357546"/>
              <a:gd name="connsiteY4" fmla="*/ 1848527 h 2527300"/>
              <a:gd name="connsiteX5" fmla="*/ 0 w 1357546"/>
              <a:gd name="connsiteY5" fmla="*/ 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7546" h="2527300">
                <a:moveTo>
                  <a:pt x="0" y="0"/>
                </a:moveTo>
                <a:lnTo>
                  <a:pt x="1357546" y="0"/>
                </a:lnTo>
                <a:lnTo>
                  <a:pt x="1357546" y="1848527"/>
                </a:lnTo>
                <a:cubicBezTo>
                  <a:pt x="1357546" y="2223403"/>
                  <a:pt x="1053649" y="2527300"/>
                  <a:pt x="678773" y="2527300"/>
                </a:cubicBezTo>
                <a:cubicBezTo>
                  <a:pt x="303897" y="2527300"/>
                  <a:pt x="0" y="2223403"/>
                  <a:pt x="0" y="1848527"/>
                </a:cubicBezTo>
                <a:lnTo>
                  <a:pt x="0" y="0"/>
                </a:lnTo>
                <a:close/>
              </a:path>
            </a:pathLst>
          </a:cu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4566285" y="0"/>
            <a:ext cx="1092200" cy="2033905"/>
          </a:xfrm>
          <a:custGeom>
            <a:avLst/>
            <a:gdLst>
              <a:gd name="connsiteX0" fmla="*/ 0 w 1357546"/>
              <a:gd name="connsiteY0" fmla="*/ 0 h 2527300"/>
              <a:gd name="connsiteX1" fmla="*/ 1357546 w 1357546"/>
              <a:gd name="connsiteY1" fmla="*/ 0 h 2527300"/>
              <a:gd name="connsiteX2" fmla="*/ 1357546 w 1357546"/>
              <a:gd name="connsiteY2" fmla="*/ 1848527 h 2527300"/>
              <a:gd name="connsiteX3" fmla="*/ 678773 w 1357546"/>
              <a:gd name="connsiteY3" fmla="*/ 2527300 h 2527300"/>
              <a:gd name="connsiteX4" fmla="*/ 0 w 1357546"/>
              <a:gd name="connsiteY4" fmla="*/ 1848527 h 2527300"/>
              <a:gd name="connsiteX5" fmla="*/ 0 w 1357546"/>
              <a:gd name="connsiteY5" fmla="*/ 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7546" h="2527300">
                <a:moveTo>
                  <a:pt x="0" y="0"/>
                </a:moveTo>
                <a:lnTo>
                  <a:pt x="1357546" y="0"/>
                </a:lnTo>
                <a:lnTo>
                  <a:pt x="1357546" y="1848527"/>
                </a:lnTo>
                <a:cubicBezTo>
                  <a:pt x="1357546" y="2223403"/>
                  <a:pt x="1053649" y="2527300"/>
                  <a:pt x="678773" y="2527300"/>
                </a:cubicBezTo>
                <a:cubicBezTo>
                  <a:pt x="303897" y="2527300"/>
                  <a:pt x="0" y="2223403"/>
                  <a:pt x="0" y="1848527"/>
                </a:cubicBezTo>
                <a:lnTo>
                  <a:pt x="0" y="0"/>
                </a:lnTo>
                <a:close/>
              </a:path>
            </a:pathLst>
          </a:cu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6369685" y="0"/>
            <a:ext cx="1092200" cy="2033905"/>
          </a:xfrm>
          <a:custGeom>
            <a:avLst/>
            <a:gdLst>
              <a:gd name="connsiteX0" fmla="*/ 0 w 1357546"/>
              <a:gd name="connsiteY0" fmla="*/ 0 h 2527300"/>
              <a:gd name="connsiteX1" fmla="*/ 1357546 w 1357546"/>
              <a:gd name="connsiteY1" fmla="*/ 0 h 2527300"/>
              <a:gd name="connsiteX2" fmla="*/ 1357546 w 1357546"/>
              <a:gd name="connsiteY2" fmla="*/ 1848527 h 2527300"/>
              <a:gd name="connsiteX3" fmla="*/ 678773 w 1357546"/>
              <a:gd name="connsiteY3" fmla="*/ 2527300 h 2527300"/>
              <a:gd name="connsiteX4" fmla="*/ 0 w 1357546"/>
              <a:gd name="connsiteY4" fmla="*/ 1848527 h 2527300"/>
              <a:gd name="connsiteX5" fmla="*/ 0 w 1357546"/>
              <a:gd name="connsiteY5" fmla="*/ 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7546" h="2527300">
                <a:moveTo>
                  <a:pt x="0" y="0"/>
                </a:moveTo>
                <a:lnTo>
                  <a:pt x="1357546" y="0"/>
                </a:lnTo>
                <a:lnTo>
                  <a:pt x="1357546" y="1848527"/>
                </a:lnTo>
                <a:cubicBezTo>
                  <a:pt x="1357546" y="2223403"/>
                  <a:pt x="1053649" y="2527300"/>
                  <a:pt x="678773" y="2527300"/>
                </a:cubicBezTo>
                <a:cubicBezTo>
                  <a:pt x="303897" y="2527300"/>
                  <a:pt x="0" y="2223403"/>
                  <a:pt x="0" y="1848527"/>
                </a:cubicBezTo>
                <a:lnTo>
                  <a:pt x="0" y="0"/>
                </a:lnTo>
                <a:close/>
              </a:path>
            </a:pathLst>
          </a:cu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794000" y="968375"/>
            <a:ext cx="1043305" cy="1043305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400" dirty="0">
                <a:solidFill>
                  <a:schemeClr val="tx1"/>
                </a:solidFill>
              </a:rPr>
              <a:t>微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97400" y="968375"/>
            <a:ext cx="1043305" cy="1043305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400" dirty="0">
                <a:solidFill>
                  <a:schemeClr val="tx1"/>
                </a:solidFill>
                <a:sym typeface="+mn-ea"/>
              </a:rPr>
              <a:t>观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00800" y="968375"/>
            <a:ext cx="1043305" cy="1043305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400" dirty="0">
                <a:solidFill>
                  <a:schemeClr val="tx1"/>
                </a:solidFill>
              </a:rPr>
              <a:t>前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173085" y="0"/>
            <a:ext cx="1092200" cy="2033905"/>
          </a:xfrm>
          <a:custGeom>
            <a:avLst/>
            <a:gdLst>
              <a:gd name="connsiteX0" fmla="*/ 0 w 1357546"/>
              <a:gd name="connsiteY0" fmla="*/ 0 h 2527300"/>
              <a:gd name="connsiteX1" fmla="*/ 1357546 w 1357546"/>
              <a:gd name="connsiteY1" fmla="*/ 0 h 2527300"/>
              <a:gd name="connsiteX2" fmla="*/ 1357546 w 1357546"/>
              <a:gd name="connsiteY2" fmla="*/ 1848527 h 2527300"/>
              <a:gd name="connsiteX3" fmla="*/ 678773 w 1357546"/>
              <a:gd name="connsiteY3" fmla="*/ 2527300 h 2527300"/>
              <a:gd name="connsiteX4" fmla="*/ 0 w 1357546"/>
              <a:gd name="connsiteY4" fmla="*/ 1848527 h 2527300"/>
              <a:gd name="connsiteX5" fmla="*/ 0 w 1357546"/>
              <a:gd name="connsiteY5" fmla="*/ 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7546" h="2527300">
                <a:moveTo>
                  <a:pt x="0" y="0"/>
                </a:moveTo>
                <a:lnTo>
                  <a:pt x="1357546" y="0"/>
                </a:lnTo>
                <a:lnTo>
                  <a:pt x="1357546" y="1848527"/>
                </a:lnTo>
                <a:cubicBezTo>
                  <a:pt x="1357546" y="2223403"/>
                  <a:pt x="1053649" y="2527300"/>
                  <a:pt x="678773" y="2527300"/>
                </a:cubicBezTo>
                <a:cubicBezTo>
                  <a:pt x="303897" y="2527300"/>
                  <a:pt x="0" y="2223403"/>
                  <a:pt x="0" y="1848527"/>
                </a:cubicBezTo>
                <a:lnTo>
                  <a:pt x="0" y="0"/>
                </a:lnTo>
                <a:close/>
              </a:path>
            </a:pathLst>
          </a:cu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204200" y="968375"/>
            <a:ext cx="1043305" cy="1043305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400" dirty="0">
                <a:solidFill>
                  <a:schemeClr val="tx1"/>
                </a:solidFill>
                <a:sym typeface="+mn-ea"/>
              </a:rPr>
              <a:t>端</a:t>
            </a:r>
            <a:endParaRPr lang="zh-CN" altLang="en-US" sz="4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5077" y="6466840"/>
            <a:ext cx="97282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2017.05.12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1143" y="3111493"/>
            <a:ext cx="6278880" cy="1070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000" b="1" dirty="0">
                <a:solidFill>
                  <a:srgbClr val="77D185"/>
                </a:solidFill>
              </a:rPr>
              <a:t>只有我不在的世界</a:t>
            </a:r>
            <a:endParaRPr lang="zh-CN" altLang="en-US" sz="6000" b="1" dirty="0">
              <a:solidFill>
                <a:srgbClr val="77D18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99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99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21" grpId="0" bldLvl="0" animBg="1"/>
      <p:bldP spid="20" grpId="0" bldLvl="0" animBg="1"/>
      <p:bldP spid="19" grpId="0" bldLvl="0" animBg="1"/>
      <p:bldP spid="7" grpId="0" bldLvl="0" animBg="1"/>
      <p:bldP spid="9" grpId="0" bldLvl="0" animBg="1"/>
      <p:bldP spid="10" grpId="0" bldLvl="0" animBg="1"/>
      <p:bldP spid="18" grpId="0" bldLvl="0" animBg="1"/>
      <p:bldP spid="11" grpId="0" bldLvl="0" animBg="1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悲催的美工时代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1262380"/>
            <a:ext cx="7458075" cy="5443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伟大的</a:t>
            </a:r>
            <a:r>
              <a:rPr lang="en-US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UI</a:t>
            </a:r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时代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02175" y="263652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200" dirty="0">
                <a:solidFill>
                  <a:schemeClr val="tx1"/>
                </a:solidFill>
              </a:rPr>
              <a:t>UI</a:t>
            </a:r>
            <a:endParaRPr lang="en-US" altLang="zh-CN" sz="72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2095" y="3355340"/>
            <a:ext cx="2470785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4400" b="1" dirty="0">
                <a:solidFill>
                  <a:schemeClr val="bg1"/>
                </a:solidFill>
              </a:rPr>
              <a:t>User</a:t>
            </a:r>
            <a:endParaRPr lang="en-US" altLang="zh-CN" sz="44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5085" y="3355340"/>
            <a:ext cx="3013075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4400" b="1" dirty="0">
                <a:solidFill>
                  <a:schemeClr val="bg1"/>
                </a:solidFill>
              </a:rPr>
              <a:t>Interface</a:t>
            </a:r>
            <a:endParaRPr lang="en-US" altLang="zh-C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99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11" grpId="0" bldLvl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我们的目标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  <a:p>
            <a:pPr algn="l"/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69340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视觉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859520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品质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72685" y="2305685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精致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8" grpId="0" bldLvl="0" animBg="1"/>
      <p:bldP spid="2" grpId="0" bldLvl="0" animBg="1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精致的视觉体验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 descr="精致的网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095" y="1003935"/>
            <a:ext cx="8640445" cy="5745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8444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精致的视觉体验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3" name="图片 2" descr="精致的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1118235"/>
            <a:ext cx="10058400" cy="565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59330" y="2893695"/>
            <a:ext cx="767397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000" b="1" dirty="0">
                <a:solidFill>
                  <a:srgbClr val="77D185"/>
                </a:solidFill>
              </a:rPr>
              <a:t>这样就够了吗 ？</a:t>
            </a:r>
            <a:endParaRPr lang="zh-CN" sz="6000" b="1" dirty="0">
              <a:solidFill>
                <a:srgbClr val="77D185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然而</a:t>
            </a:r>
            <a:r>
              <a:rPr lang="en-US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...</a:t>
            </a:r>
            <a:endParaRPr lang="en-US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42" grpId="0" bldLvl="0" animBg="1"/>
      <p:bldP spid="43" grpId="0"/>
      <p:bldP spid="5" grpId="2"/>
      <p:bldP spid="5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64681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How to make it better</a:t>
            </a:r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？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 descr="路由器——原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370" y="1134745"/>
            <a:ext cx="8441055" cy="5517515"/>
          </a:xfrm>
          <a:prstGeom prst="rect">
            <a:avLst/>
          </a:prstGeom>
        </p:spPr>
      </p:pic>
      <p:pic>
        <p:nvPicPr>
          <p:cNvPr id="4" name="图片 3" descr="fe20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031875"/>
            <a:ext cx="9754870" cy="5620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e2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190" y="494665"/>
            <a:ext cx="9802495" cy="601853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64681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Make it better,but WWW?</a:t>
            </a:r>
            <a:endParaRPr 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646295" y="1478915"/>
            <a:ext cx="1344295" cy="1344295"/>
          </a:xfrm>
          <a:prstGeom prst="ellipse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why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646295" y="5051425"/>
            <a:ext cx="1344295" cy="1344295"/>
          </a:xfrm>
          <a:prstGeom prst="ellipse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</a:rPr>
              <a:t>who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646295" y="3265170"/>
            <a:ext cx="1344295" cy="1344295"/>
          </a:xfrm>
          <a:prstGeom prst="ellipse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</a:rPr>
              <a:t>how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90254" y="1942586"/>
            <a:ext cx="7664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想 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32259" y="1943221"/>
            <a:ext cx="7664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好 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90254" y="3728206"/>
            <a:ext cx="7664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视 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32259" y="3728841"/>
            <a:ext cx="7664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 互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90254" y="5514461"/>
            <a:ext cx="7664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专 业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32259" y="5515096"/>
            <a:ext cx="7664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 设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0" grpId="0" bldLvl="0" animBg="1"/>
      <p:bldP spid="9" grpId="0" bldLvl="0" animBg="1"/>
      <p:bldP spid="8" grpId="0" bldLvl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581150" y="1643421"/>
            <a:ext cx="8991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447800" y="976671"/>
            <a:ext cx="2355691" cy="548640"/>
            <a:chOff x="1447800" y="976671"/>
            <a:chExt cx="2355691" cy="548640"/>
          </a:xfrm>
        </p:grpSpPr>
        <p:sp>
          <p:nvSpPr>
            <p:cNvPr id="2" name="文本框 1"/>
            <p:cNvSpPr txBox="1"/>
            <p:nvPr/>
          </p:nvSpPr>
          <p:spPr>
            <a:xfrm>
              <a:off x="1447800" y="976671"/>
              <a:ext cx="782320" cy="548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7D185"/>
                  </a:solidFill>
                </a:rPr>
                <a:t>PM</a:t>
              </a:r>
              <a:endParaRPr lang="en-US" altLang="zh-CN" sz="2800" b="1" dirty="0">
                <a:solidFill>
                  <a:srgbClr val="77D185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50611" y="1197234"/>
              <a:ext cx="1452880" cy="2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</a:rPr>
                <a:t>Product Manager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2341086" y="1081446"/>
              <a:ext cx="0" cy="323850"/>
            </a:xfrm>
            <a:prstGeom prst="line">
              <a:avLst/>
            </a:prstGeom>
            <a:ln>
              <a:solidFill>
                <a:srgbClr val="77D1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/>
        </p:nvSpPr>
        <p:spPr>
          <a:xfrm>
            <a:off x="4705350" y="2205396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05350" y="3229332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705350" y="4253268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05350" y="5277204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91150" y="2128600"/>
            <a:ext cx="4724400" cy="622360"/>
            <a:chOff x="5391150" y="2694979"/>
            <a:chExt cx="4724400" cy="622360"/>
          </a:xfrm>
        </p:grpSpPr>
        <p:sp>
          <p:nvSpPr>
            <p:cNvPr id="13" name="文本框 12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77D185"/>
                  </a:solidFill>
                  <a:sym typeface="+mn-ea"/>
                </a:rPr>
                <a:t>角色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产品经理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91150" y="3173967"/>
            <a:ext cx="4724400" cy="622360"/>
            <a:chOff x="5391150" y="2694979"/>
            <a:chExt cx="4724400" cy="622360"/>
          </a:xfrm>
        </p:grpSpPr>
        <p:sp>
          <p:nvSpPr>
            <p:cNvPr id="18" name="文本框 17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产出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原型页面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91150" y="4219334"/>
            <a:ext cx="4724400" cy="622360"/>
            <a:chOff x="5391150" y="2694979"/>
            <a:chExt cx="4724400" cy="622360"/>
          </a:xfrm>
        </p:grpSpPr>
        <p:sp>
          <p:nvSpPr>
            <p:cNvPr id="21" name="文本框 20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贡献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视觉：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    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交互：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</a:t>
              </a:r>
              <a:endParaRPr lang="en-US" altLang="zh-CN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91150" y="5264701"/>
            <a:ext cx="4724400" cy="622360"/>
            <a:chOff x="5391150" y="2694979"/>
            <a:chExt cx="4724400" cy="622360"/>
          </a:xfrm>
        </p:grpSpPr>
        <p:sp>
          <p:nvSpPr>
            <p:cNvPr id="24" name="文本框 23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信仰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市场    商业</a:t>
              </a:r>
              <a:endParaRPr lang="zh-CN" altLang="en-US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等腰三角形 25"/>
          <p:cNvSpPr/>
          <p:nvPr/>
        </p:nvSpPr>
        <p:spPr>
          <a:xfrm rot="10800000">
            <a:off x="0" y="0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0" y="6314538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00">
        <p14:warp dir="i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前端构成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50698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产品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50698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设计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50698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研发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1" bldLvl="0" animBg="1"/>
      <p:bldP spid="38" grpId="0" bldLvl="0" animBg="1"/>
      <p:bldP spid="39" grpId="0" bldLvl="0" animBg="1"/>
      <p:bldP spid="37" grpId="2" animBg="1"/>
      <p:bldP spid="39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581150" y="1643421"/>
            <a:ext cx="8991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447800" y="976671"/>
            <a:ext cx="2101056" cy="548640"/>
            <a:chOff x="1447800" y="976671"/>
            <a:chExt cx="2101056" cy="548640"/>
          </a:xfrm>
        </p:grpSpPr>
        <p:sp>
          <p:nvSpPr>
            <p:cNvPr id="2" name="文本框 1"/>
            <p:cNvSpPr txBox="1"/>
            <p:nvPr/>
          </p:nvSpPr>
          <p:spPr>
            <a:xfrm>
              <a:off x="1447800" y="976671"/>
              <a:ext cx="578485" cy="548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7D185"/>
                  </a:solidFill>
                </a:rPr>
                <a:t>UI</a:t>
              </a:r>
              <a:endParaRPr lang="en-US" altLang="zh-CN" sz="2800" b="1" dirty="0">
                <a:solidFill>
                  <a:srgbClr val="77D185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50611" y="1197234"/>
              <a:ext cx="1198245" cy="2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</a:rPr>
                <a:t>User Interface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2341086" y="1081446"/>
              <a:ext cx="0" cy="323850"/>
            </a:xfrm>
            <a:prstGeom prst="line">
              <a:avLst/>
            </a:prstGeom>
            <a:ln>
              <a:solidFill>
                <a:srgbClr val="77D1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/>
        </p:nvSpPr>
        <p:spPr>
          <a:xfrm>
            <a:off x="4705350" y="2205396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05350" y="3229332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705350" y="4253268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05350" y="5277204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91150" y="2128600"/>
            <a:ext cx="4724400" cy="622360"/>
            <a:chOff x="5391150" y="2694979"/>
            <a:chExt cx="4724400" cy="622360"/>
          </a:xfrm>
        </p:grpSpPr>
        <p:sp>
          <p:nvSpPr>
            <p:cNvPr id="13" name="文本框 12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77D185"/>
                  </a:solidFill>
                </a:rPr>
                <a:t>角色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视觉设计师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91150" y="3173967"/>
            <a:ext cx="4724400" cy="622360"/>
            <a:chOff x="5391150" y="2694979"/>
            <a:chExt cx="4724400" cy="622360"/>
          </a:xfrm>
        </p:grpSpPr>
        <p:sp>
          <p:nvSpPr>
            <p:cNvPr id="18" name="文本框 17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产出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用户界面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91150" y="4219334"/>
            <a:ext cx="4724400" cy="622360"/>
            <a:chOff x="5391150" y="2694979"/>
            <a:chExt cx="4724400" cy="622360"/>
          </a:xfrm>
        </p:grpSpPr>
        <p:sp>
          <p:nvSpPr>
            <p:cNvPr id="21" name="文本框 20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贡献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视觉：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    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交互：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endParaRPr lang="en-US" altLang="zh-CN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91150" y="5264701"/>
            <a:ext cx="4724400" cy="622360"/>
            <a:chOff x="5391150" y="2694979"/>
            <a:chExt cx="4724400" cy="622360"/>
          </a:xfrm>
        </p:grpSpPr>
        <p:sp>
          <p:nvSpPr>
            <p:cNvPr id="24" name="文本框 23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信仰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眼睛    感觉</a:t>
              </a:r>
              <a:endParaRPr lang="zh-CN" altLang="en-US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等腰三角形 25"/>
          <p:cNvSpPr/>
          <p:nvPr/>
        </p:nvSpPr>
        <p:spPr>
          <a:xfrm rot="10800000">
            <a:off x="0" y="0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0" y="6314538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00">
        <p14:warp dir="i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26" grpId="0" bldLvl="0" animBg="1"/>
      <p:bldP spid="2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581150" y="1643421"/>
            <a:ext cx="8991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447800" y="976671"/>
            <a:ext cx="1791176" cy="548640"/>
            <a:chOff x="1447800" y="976671"/>
            <a:chExt cx="1791176" cy="548640"/>
          </a:xfrm>
        </p:grpSpPr>
        <p:sp>
          <p:nvSpPr>
            <p:cNvPr id="2" name="文本框 1"/>
            <p:cNvSpPr txBox="1"/>
            <p:nvPr/>
          </p:nvSpPr>
          <p:spPr>
            <a:xfrm>
              <a:off x="1447800" y="976671"/>
              <a:ext cx="584835" cy="548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7D185"/>
                  </a:solidFill>
                </a:rPr>
                <a:t>FE</a:t>
              </a:r>
              <a:endParaRPr lang="en-US" altLang="zh-CN" sz="2800" b="1" dirty="0">
                <a:solidFill>
                  <a:srgbClr val="77D185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50611" y="1197234"/>
              <a:ext cx="888365" cy="2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</a:rPr>
                <a:t>Front End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2341086" y="1081446"/>
              <a:ext cx="0" cy="323850"/>
            </a:xfrm>
            <a:prstGeom prst="line">
              <a:avLst/>
            </a:prstGeom>
            <a:ln>
              <a:solidFill>
                <a:srgbClr val="77D1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/>
        </p:nvSpPr>
        <p:spPr>
          <a:xfrm>
            <a:off x="4705350" y="2205396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05350" y="3229332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705350" y="4253268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05350" y="5277204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91150" y="2128600"/>
            <a:ext cx="4724400" cy="622360"/>
            <a:chOff x="5391150" y="2694979"/>
            <a:chExt cx="4724400" cy="622360"/>
          </a:xfrm>
        </p:grpSpPr>
        <p:sp>
          <p:nvSpPr>
            <p:cNvPr id="13" name="文本框 12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角色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前端开发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91150" y="3173967"/>
            <a:ext cx="4724400" cy="622360"/>
            <a:chOff x="5391150" y="2694979"/>
            <a:chExt cx="4724400" cy="622360"/>
          </a:xfrm>
        </p:grpSpPr>
        <p:sp>
          <p:nvSpPr>
            <p:cNvPr id="18" name="文本框 17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产出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用户终端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91150" y="4219334"/>
            <a:ext cx="4724400" cy="622360"/>
            <a:chOff x="5391150" y="2694979"/>
            <a:chExt cx="4724400" cy="622360"/>
          </a:xfrm>
        </p:grpSpPr>
        <p:sp>
          <p:nvSpPr>
            <p:cNvPr id="21" name="文本框 20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贡献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视觉：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  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交互：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endParaRPr lang="en-US" altLang="zh-CN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91150" y="5264701"/>
            <a:ext cx="4724400" cy="622360"/>
            <a:chOff x="5391150" y="2694979"/>
            <a:chExt cx="4724400" cy="622360"/>
          </a:xfrm>
        </p:grpSpPr>
        <p:sp>
          <p:nvSpPr>
            <p:cNvPr id="24" name="文本框 23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信仰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结果  真实</a:t>
              </a:r>
              <a:endParaRPr lang="zh-CN" altLang="en-US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等腰三角形 25"/>
          <p:cNvSpPr/>
          <p:nvPr/>
        </p:nvSpPr>
        <p:spPr>
          <a:xfrm rot="10800000">
            <a:off x="0" y="0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0" y="6314538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00">
        <p14:warp dir="i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26" grpId="0" bldLvl="0" animBg="1"/>
      <p:bldP spid="2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581150" y="1643421"/>
            <a:ext cx="8991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447800" y="976671"/>
            <a:ext cx="2246471" cy="548640"/>
            <a:chOff x="1447800" y="976671"/>
            <a:chExt cx="2246471" cy="548640"/>
          </a:xfrm>
        </p:grpSpPr>
        <p:sp>
          <p:nvSpPr>
            <p:cNvPr id="2" name="文本框 1"/>
            <p:cNvSpPr txBox="1"/>
            <p:nvPr/>
          </p:nvSpPr>
          <p:spPr>
            <a:xfrm>
              <a:off x="1447800" y="976671"/>
              <a:ext cx="662305" cy="548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7D185"/>
                  </a:solidFill>
                </a:rPr>
                <a:t>UE</a:t>
              </a:r>
              <a:endParaRPr lang="en-US" altLang="zh-CN" sz="2800" b="1" dirty="0">
                <a:solidFill>
                  <a:srgbClr val="77D185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50611" y="1197234"/>
              <a:ext cx="1343660" cy="2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</a:rPr>
                <a:t>User Experience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2341086" y="1081446"/>
              <a:ext cx="0" cy="323850"/>
            </a:xfrm>
            <a:prstGeom prst="line">
              <a:avLst/>
            </a:prstGeom>
            <a:ln>
              <a:solidFill>
                <a:srgbClr val="77D1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/>
        </p:nvSpPr>
        <p:spPr>
          <a:xfrm>
            <a:off x="4705350" y="2205396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05350" y="3229332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705350" y="4253268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05350" y="5277204"/>
            <a:ext cx="504825" cy="504825"/>
          </a:xfrm>
          <a:prstGeom prst="roundRect">
            <a:avLst/>
          </a:prstGeom>
          <a:solidFill>
            <a:srgbClr val="262626"/>
          </a:solidFill>
          <a:ln w="28575">
            <a:solidFill>
              <a:srgbClr val="77D185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91150" y="2128600"/>
            <a:ext cx="4724400" cy="622360"/>
            <a:chOff x="5391150" y="2694979"/>
            <a:chExt cx="4724400" cy="622360"/>
          </a:xfrm>
        </p:grpSpPr>
        <p:sp>
          <p:nvSpPr>
            <p:cNvPr id="13" name="文本框 12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定义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用户体验设计师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91150" y="3173967"/>
            <a:ext cx="4724400" cy="622360"/>
            <a:chOff x="5391150" y="2694979"/>
            <a:chExt cx="4724400" cy="622360"/>
          </a:xfrm>
        </p:grpSpPr>
        <p:sp>
          <p:nvSpPr>
            <p:cNvPr id="18" name="文本框 17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产出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原型</a:t>
              </a:r>
              <a:r>
                <a:rPr lang="en-US" altLang="zh-CN" sz="800" dirty="0">
                  <a:solidFill>
                    <a:schemeClr val="bg1"/>
                  </a:solidFill>
                </a:rPr>
                <a:t>+</a:t>
              </a:r>
              <a:r>
                <a:rPr lang="zh-CN" altLang="en-US" sz="800" dirty="0">
                  <a:solidFill>
                    <a:schemeClr val="bg1"/>
                  </a:solidFill>
                </a:rPr>
                <a:t>流程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91150" y="4219334"/>
            <a:ext cx="4724400" cy="622360"/>
            <a:chOff x="5391150" y="2694979"/>
            <a:chExt cx="4724400" cy="622360"/>
          </a:xfrm>
        </p:grpSpPr>
        <p:sp>
          <p:nvSpPr>
            <p:cNvPr id="21" name="文本框 20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贡献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更好用的产品</a:t>
              </a:r>
              <a:endParaRPr lang="zh-CN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91150" y="5264701"/>
            <a:ext cx="4724400" cy="622360"/>
            <a:chOff x="5391150" y="2694979"/>
            <a:chExt cx="4724400" cy="622360"/>
          </a:xfrm>
        </p:grpSpPr>
        <p:sp>
          <p:nvSpPr>
            <p:cNvPr id="24" name="文本框 23"/>
            <p:cNvSpPr txBox="1"/>
            <p:nvPr/>
          </p:nvSpPr>
          <p:spPr>
            <a:xfrm>
              <a:off x="5391150" y="2694979"/>
              <a:ext cx="690880" cy="417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7D185"/>
                  </a:solidFill>
                </a:rPr>
                <a:t>信仰</a:t>
              </a:r>
              <a:endParaRPr lang="zh-CN" altLang="en-US" sz="2000" b="1" dirty="0">
                <a:solidFill>
                  <a:srgbClr val="77D185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91150" y="3095089"/>
              <a:ext cx="4724400" cy="222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以用户为本</a:t>
              </a:r>
              <a:endParaRPr lang="zh-CN" altLang="en-US" sz="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等腰三角形 25"/>
          <p:cNvSpPr/>
          <p:nvPr/>
        </p:nvSpPr>
        <p:spPr>
          <a:xfrm rot="10800000">
            <a:off x="0" y="0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0" y="6314538"/>
            <a:ext cx="12192000" cy="543462"/>
          </a:xfrm>
          <a:prstGeom prst="triangle">
            <a:avLst>
              <a:gd name="adj" fmla="val 0"/>
            </a:avLst>
          </a:prstGeom>
          <a:solidFill>
            <a:srgbClr val="77D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00">
        <p14:warp dir="i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26" grpId="0" bldLvl="0" animBg="1"/>
      <p:bldP spid="2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7203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我的微观世界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85242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用户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85242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需求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85242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场景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1" bldLvl="0" animBg="1"/>
      <p:bldP spid="38" grpId="0" bldLvl="0" animBg="1"/>
      <p:bldP spid="39" grpId="0" bldLvl="0" animBg="1"/>
      <p:bldP spid="37" grpId="2" animBg="1"/>
      <p:bldP spid="39" grpId="1" animBg="1"/>
      <p:bldP spid="37" grpId="3" animBg="1"/>
      <p:bldP spid="38" grpId="1" animBg="1"/>
      <p:bldP spid="39" grpId="2" animBg="1"/>
      <p:bldP spid="37" grpId="4" animBg="1"/>
      <p:bldP spid="38" grpId="2" animBg="1"/>
      <p:bldP spid="39" grpId="3" animBg="1"/>
      <p:bldP spid="37" grpId="5" animBg="1"/>
      <p:bldP spid="38" grpId="3" animBg="1"/>
      <p:bldP spid="39" grpId="4" animBg="1"/>
      <p:bldP spid="37" grpId="6" animBg="1"/>
      <p:bldP spid="38" grpId="4" animBg="1"/>
      <p:bldP spid="39" grpId="5" animBg="1"/>
      <p:bldP spid="37" grpId="7" animBg="1"/>
      <p:bldP spid="38" grpId="5" animBg="1"/>
      <p:bldP spid="39" grpId="6" animBg="1"/>
      <p:bldP spid="37" grpId="8" animBg="1"/>
      <p:bldP spid="38" grpId="6" animBg="1"/>
      <p:bldP spid="39" grpId="7" animBg="1"/>
      <p:bldP spid="37" grpId="9" animBg="1"/>
      <p:bldP spid="38" grpId="7" animBg="1"/>
      <p:bldP spid="39" grpId="8" animBg="1"/>
      <p:bldP spid="37" grpId="10" animBg="1"/>
      <p:bldP spid="38" grpId="8" animBg="1"/>
      <p:bldP spid="39" grpId="9" animBg="1"/>
      <p:bldP spid="37" grpId="11" animBg="1"/>
      <p:bldP spid="38" grpId="9" animBg="1"/>
      <p:bldP spid="39" grpId="10" animBg="1"/>
      <p:bldP spid="37" grpId="12" animBg="1"/>
      <p:bldP spid="38" grpId="10" animBg="1"/>
      <p:bldP spid="39" grpId="11" animBg="1"/>
      <p:bldP spid="37" grpId="13" animBg="1"/>
      <p:bldP spid="38" grpId="11" animBg="1"/>
      <p:bldP spid="39" grpId="12" animBg="1"/>
      <p:bldP spid="37" grpId="14" animBg="1"/>
      <p:bldP spid="38" grpId="12" animBg="1"/>
      <p:bldP spid="39" grpId="13" animBg="1"/>
      <p:bldP spid="37" grpId="15" animBg="1"/>
      <p:bldP spid="38" grpId="13" animBg="1"/>
      <p:bldP spid="39" grpId="14" animBg="1"/>
      <p:bldP spid="37" grpId="16" animBg="1"/>
      <p:bldP spid="38" grpId="14" animBg="1"/>
      <p:bldP spid="39" grpId="15" animBg="1"/>
      <p:bldP spid="37" grpId="17" animBg="1"/>
      <p:bldP spid="38" grpId="15" animBg="1"/>
      <p:bldP spid="39" grpId="16" animBg="1"/>
      <p:bldP spid="37" grpId="18" animBg="1"/>
      <p:bldP spid="38" grpId="16" animBg="1"/>
      <p:bldP spid="39" grpId="17" animBg="1"/>
      <p:bldP spid="37" grpId="19" animBg="1"/>
      <p:bldP spid="38" grpId="17" animBg="1"/>
      <p:bldP spid="39" grpId="18" animBg="1"/>
      <p:bldP spid="37" grpId="20" animBg="1"/>
      <p:bldP spid="38" grpId="18" animBg="1"/>
      <p:bldP spid="39" grpId="19" animBg="1"/>
      <p:bldP spid="37" grpId="21" animBg="1"/>
      <p:bldP spid="38" grpId="19" animBg="1"/>
      <p:bldP spid="39" grpId="20" animBg="1"/>
      <p:bldP spid="37" grpId="22" animBg="1"/>
      <p:bldP spid="38" grpId="20" animBg="1"/>
      <p:bldP spid="39" grpId="2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834515"/>
            <a:ext cx="7317105" cy="4105910"/>
          </a:xfrm>
          <a:prstGeom prst="rect">
            <a:avLst/>
          </a:prstGeom>
        </p:spPr>
      </p:pic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7203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我要做什么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1497330"/>
            <a:ext cx="7378065" cy="4756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45" y="1005840"/>
            <a:ext cx="7560000" cy="568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7203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需求阶段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132840"/>
            <a:ext cx="7920000" cy="5366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7203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原型阶段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675" y="1179195"/>
            <a:ext cx="7920000" cy="5373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541718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视觉-前端开发阶段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9955" y="1178560"/>
            <a:ext cx="7740000" cy="5376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7203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优化阶段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2790" y="1430020"/>
            <a:ext cx="7920000" cy="5033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7203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我的存在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85242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有用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85242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好用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85242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想用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1" bldLvl="0" animBg="1"/>
      <p:bldP spid="38" grpId="0" bldLvl="0" animBg="1"/>
      <p:bldP spid="39" grpId="0" bldLvl="0" animBg="1"/>
      <p:bldP spid="37" grpId="2" animBg="1"/>
      <p:bldP spid="39" grpId="1" animBg="1"/>
      <p:bldP spid="37" grpId="3" animBg="1"/>
      <p:bldP spid="38" grpId="1" animBg="1"/>
      <p:bldP spid="39" grpId="2" animBg="1"/>
      <p:bldP spid="37" grpId="4" animBg="1"/>
      <p:bldP spid="38" grpId="2" animBg="1"/>
      <p:bldP spid="39" grpId="3" animBg="1"/>
      <p:bldP spid="37" grpId="5" animBg="1"/>
      <p:bldP spid="38" grpId="3" animBg="1"/>
      <p:bldP spid="39" grpId="4" animBg="1"/>
      <p:bldP spid="37" grpId="6" animBg="1"/>
      <p:bldP spid="38" grpId="4" animBg="1"/>
      <p:bldP spid="39" grpId="5" animBg="1"/>
      <p:bldP spid="37" grpId="7" animBg="1"/>
      <p:bldP spid="38" grpId="5" animBg="1"/>
      <p:bldP spid="39" grpId="6" animBg="1"/>
      <p:bldP spid="37" grpId="8" animBg="1"/>
      <p:bldP spid="38" grpId="6" animBg="1"/>
      <p:bldP spid="39" grpId="7" animBg="1"/>
      <p:bldP spid="37" grpId="9" animBg="1"/>
      <p:bldP spid="38" grpId="7" animBg="1"/>
      <p:bldP spid="39" grpId="8" animBg="1"/>
      <p:bldP spid="37" grpId="10" animBg="1"/>
      <p:bldP spid="38" grpId="8" animBg="1"/>
      <p:bldP spid="39" grpId="9" animBg="1"/>
      <p:bldP spid="37" grpId="11" animBg="1"/>
      <p:bldP spid="38" grpId="9" animBg="1"/>
      <p:bldP spid="39" grpId="10" animBg="1"/>
      <p:bldP spid="37" grpId="12" animBg="1"/>
      <p:bldP spid="38" grpId="10" animBg="1"/>
      <p:bldP spid="39" grpId="11" animBg="1"/>
      <p:bldP spid="37" grpId="13" animBg="1"/>
      <p:bldP spid="38" grpId="11" animBg="1"/>
      <p:bldP spid="39" grpId="12" animBg="1"/>
      <p:bldP spid="37" grpId="14" animBg="1"/>
      <p:bldP spid="38" grpId="12" animBg="1"/>
      <p:bldP spid="39" grpId="13" animBg="1"/>
      <p:bldP spid="37" grpId="15" animBg="1"/>
      <p:bldP spid="38" grpId="13" animBg="1"/>
      <p:bldP spid="39" grpId="14" animBg="1"/>
      <p:bldP spid="37" grpId="16" animBg="1"/>
      <p:bldP spid="38" grpId="14" animBg="1"/>
      <p:bldP spid="39" grpId="15" animBg="1"/>
      <p:bldP spid="37" grpId="17" animBg="1"/>
      <p:bldP spid="38" grpId="15" animBg="1"/>
      <p:bldP spid="39" grpId="16" animBg="1"/>
      <p:bldP spid="37" grpId="18" animBg="1"/>
      <p:bldP spid="38" grpId="16" animBg="1"/>
      <p:bldP spid="39" grpId="17" animBg="1"/>
      <p:bldP spid="37" grpId="19" animBg="1"/>
      <p:bldP spid="38" grpId="17" animBg="1"/>
      <p:bldP spid="39" grpId="18" animBg="1"/>
      <p:bldP spid="37" grpId="20" animBg="1"/>
      <p:bldP spid="38" grpId="18" animBg="1"/>
      <p:bldP spid="39" grpId="19" animBg="1"/>
      <p:bldP spid="37" grpId="21" animBg="1"/>
      <p:bldP spid="38" grpId="19" animBg="1"/>
      <p:bldP spid="39" grpId="20" animBg="1"/>
      <p:bldP spid="37" grpId="22" animBg="1"/>
      <p:bldP spid="38" grpId="20" animBg="1"/>
      <p:bldP spid="39" grpId="2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前端角色</a:t>
            </a:r>
            <a:endParaRPr lang="en-US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41046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PM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41046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UI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41046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 dirty="0">
                <a:solidFill>
                  <a:srgbClr val="262626"/>
                </a:solidFill>
              </a:rPr>
              <a:t>FE</a:t>
            </a:r>
            <a:endParaRPr lang="en-US" altLang="zh-CN" sz="4800" dirty="0">
              <a:solidFill>
                <a:srgbClr val="262626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41425" y="506490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原型</a:t>
            </a:r>
            <a:endParaRPr lang="zh-CN" altLang="en-US" sz="2400" dirty="0"/>
          </a:p>
        </p:txBody>
      </p:sp>
      <p:sp>
        <p:nvSpPr>
          <p:cNvPr id="2" name="圆角矩形 1"/>
          <p:cNvSpPr/>
          <p:nvPr/>
        </p:nvSpPr>
        <p:spPr>
          <a:xfrm>
            <a:off x="5291455" y="506490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设计稿</a:t>
            </a:r>
            <a:endParaRPr lang="zh-CN" altLang="en-US" sz="2400" dirty="0"/>
          </a:p>
        </p:txBody>
      </p:sp>
      <p:sp>
        <p:nvSpPr>
          <p:cNvPr id="3" name="圆角矩形 2"/>
          <p:cNvSpPr/>
          <p:nvPr/>
        </p:nvSpPr>
        <p:spPr>
          <a:xfrm>
            <a:off x="9265920" y="506490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客户端</a:t>
            </a:r>
            <a:endParaRPr lang="zh-CN" altLang="en-US" sz="2400" dirty="0"/>
          </a:p>
        </p:txBody>
      </p:sp>
      <p:sp>
        <p:nvSpPr>
          <p:cNvPr id="5" name="圆角矩形 4"/>
          <p:cNvSpPr/>
          <p:nvPr/>
        </p:nvSpPr>
        <p:spPr>
          <a:xfrm>
            <a:off x="1241425" y="1486677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产品经理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5291455" y="1486677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设计师</a:t>
            </a:r>
            <a:endParaRPr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9072245" y="1486535"/>
            <a:ext cx="2118360" cy="4718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前端工程师</a:t>
            </a:r>
            <a:endParaRPr lang="zh-CN" altLang="en-US" sz="2400" dirty="0"/>
          </a:p>
        </p:txBody>
      </p:sp>
      <p:sp>
        <p:nvSpPr>
          <p:cNvPr id="8" name="圆角矩形 7"/>
          <p:cNvSpPr/>
          <p:nvPr/>
        </p:nvSpPr>
        <p:spPr>
          <a:xfrm>
            <a:off x="1241425" y="594882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完整</a:t>
            </a:r>
            <a:endParaRPr lang="zh-CN" alt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5291455" y="594882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美观</a:t>
            </a:r>
            <a:endParaRPr lang="zh-CN" altLang="en-US" sz="2400" dirty="0"/>
          </a:p>
        </p:txBody>
      </p:sp>
      <p:sp>
        <p:nvSpPr>
          <p:cNvPr id="10" name="圆角矩形 9"/>
          <p:cNvSpPr/>
          <p:nvPr/>
        </p:nvSpPr>
        <p:spPr>
          <a:xfrm>
            <a:off x="9265920" y="5948822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统一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1" bldLvl="0" animBg="1"/>
      <p:bldP spid="38" grpId="0" bldLvl="0" animBg="1"/>
      <p:bldP spid="39" grpId="0" bldLvl="0" animBg="1"/>
      <p:bldP spid="37" grpId="2" animBg="1"/>
      <p:bldP spid="39" grpId="1" animBg="1"/>
      <p:bldP spid="4" grpId="1" bldLvl="0" animBg="1"/>
      <p:bldP spid="2" grpId="0" bldLvl="0" animBg="1"/>
      <p:bldP spid="3" grpId="0" bldLvl="0" animBg="1"/>
      <p:bldP spid="5" grpId="1" bldLvl="0" animBg="1"/>
      <p:bldP spid="6" grpId="1" bldLvl="0" animBg="1"/>
      <p:bldP spid="7" grpId="1" bldLvl="0" animBg="1"/>
      <p:bldP spid="8" grpId="1" bldLvl="0" animBg="1"/>
      <p:bldP spid="9" grpId="0" bldLvl="0" animBg="1"/>
      <p:bldP spid="10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59330" y="2016760"/>
            <a:ext cx="767397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000" b="1" dirty="0">
                <a:solidFill>
                  <a:srgbClr val="77D185"/>
                </a:solidFill>
              </a:rPr>
              <a:t>世界很大</a:t>
            </a:r>
            <a:endParaRPr lang="zh-CN" sz="6000" b="1" dirty="0">
              <a:solidFill>
                <a:srgbClr val="77D185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Thanks</a:t>
            </a:r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！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6875" y="3277235"/>
            <a:ext cx="8858250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000" b="1" dirty="0">
                <a:solidFill>
                  <a:srgbClr val="77D185"/>
                </a:solidFill>
              </a:rPr>
              <a:t>我不在的世界依然精彩</a:t>
            </a:r>
            <a:endParaRPr lang="zh-CN" sz="6000" b="1" dirty="0">
              <a:solidFill>
                <a:srgbClr val="77D185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135245" y="4869957"/>
            <a:ext cx="1731816" cy="471505"/>
          </a:xfrm>
          <a:prstGeom prst="roundRect">
            <a:avLst/>
          </a:prstGeom>
          <a:noFill/>
          <a:ln w="25400">
            <a:solidFill>
              <a:srgbClr val="77D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100" dirty="0"/>
              <a:t>演讲者：魏凯伟</a:t>
            </a:r>
            <a:endParaRPr lang="en-US" altLang="zh-CN" sz="1100" dirty="0"/>
          </a:p>
        </p:txBody>
      </p:sp>
      <p:sp>
        <p:nvSpPr>
          <p:cNvPr id="3" name="文本框 2"/>
          <p:cNvSpPr txBox="1"/>
          <p:nvPr/>
        </p:nvSpPr>
        <p:spPr>
          <a:xfrm>
            <a:off x="9685655" y="6082030"/>
            <a:ext cx="20116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国美大数据研究院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05077" y="6466840"/>
            <a:ext cx="97282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2017.05.12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99"/>
                            </p:stCondLst>
                            <p:childTnLst>
                              <p:par>
                                <p:cTn id="20" presetID="55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42" grpId="0" bldLvl="0" animBg="1"/>
      <p:bldP spid="43" grpId="0"/>
      <p:bldP spid="5" grpId="2"/>
      <p:bldP spid="5" grpId="3"/>
      <p:bldP spid="2" grpId="1"/>
      <p:bldP spid="2" grpId="2"/>
      <p:bldP spid="2" grpId="3"/>
      <p:bldP spid="4" grpId="0" bldLvl="0" animBg="1"/>
      <p:bldP spid="3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>
            <a:alphaModFix amt="2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0495" y="5121910"/>
            <a:ext cx="767397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000" b="1" dirty="0">
                <a:solidFill>
                  <a:schemeClr val="bg1"/>
                </a:solidFill>
              </a:rPr>
              <a:t>我就在这里</a:t>
            </a:r>
            <a:endParaRPr lang="zh-CN" sz="6000" b="1" dirty="0">
              <a:solidFill>
                <a:schemeClr val="bg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侧耳倾听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42" grpId="0" bldLvl="0" animBg="1"/>
      <p:bldP spid="43" grpId="0"/>
      <p:bldP spid="5" grpId="2"/>
      <p:bldP spid="5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协同工作</a:t>
            </a:r>
            <a:endParaRPr lang="zh-CN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76520" y="2921635"/>
            <a:ext cx="1195070" cy="119634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UI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677275" y="2921635"/>
            <a:ext cx="1195200" cy="119880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FE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10360" y="2924175"/>
            <a:ext cx="1195070" cy="119634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PM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35455" y="16474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E4896D"/>
                </a:solidFill>
              </a:rPr>
              <a:t>听我的</a:t>
            </a:r>
            <a:endParaRPr lang="zh-CN" altLang="en-US" sz="2000" b="1" dirty="0">
              <a:solidFill>
                <a:srgbClr val="E4896D"/>
              </a:solidFill>
            </a:endParaRPr>
          </a:p>
        </p:txBody>
      </p:sp>
      <p:cxnSp>
        <p:nvCxnSpPr>
          <p:cNvPr id="25" name="曲线连接符 24"/>
          <p:cNvCxnSpPr>
            <a:stCxn id="11" idx="4"/>
            <a:endCxn id="10" idx="4"/>
          </p:cNvCxnSpPr>
          <p:nvPr/>
        </p:nvCxnSpPr>
        <p:spPr>
          <a:xfrm rot="5400000" flipV="1">
            <a:off x="5752783" y="587058"/>
            <a:ext cx="3175" cy="7066915"/>
          </a:xfrm>
          <a:prstGeom prst="curvedConnector3">
            <a:avLst>
              <a:gd name="adj1" fmla="val 41870000"/>
            </a:avLst>
          </a:prstGeom>
          <a:ln w="38100">
            <a:solidFill>
              <a:schemeClr val="accent4">
                <a:lumMod val="75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802370" y="16474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791CB"/>
                </a:solidFill>
              </a:rPr>
              <a:t>听你的</a:t>
            </a:r>
            <a:endParaRPr lang="zh-CN" altLang="en-US" sz="2000" b="1" dirty="0">
              <a:solidFill>
                <a:srgbClr val="0791CB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805430" y="3394075"/>
            <a:ext cx="2371090" cy="2540"/>
          </a:xfrm>
          <a:prstGeom prst="straightConnector1">
            <a:avLst/>
          </a:prstGeom>
          <a:ln w="38100">
            <a:solidFill>
              <a:srgbClr val="E4896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6371590" y="3381375"/>
            <a:ext cx="2305685" cy="2540"/>
          </a:xfrm>
          <a:prstGeom prst="straightConnector1">
            <a:avLst/>
          </a:prstGeom>
          <a:ln w="38100">
            <a:solidFill>
              <a:srgbClr val="77D18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518535" y="278788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E4896D"/>
                </a:solidFill>
              </a:rPr>
              <a:t>漂亮点</a:t>
            </a:r>
            <a:endParaRPr lang="en-US" altLang="zh-CN" sz="2000" b="1" dirty="0">
              <a:solidFill>
                <a:srgbClr val="E4896D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2310" y="278788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srgbClr val="77D185"/>
                </a:solidFill>
              </a:rPr>
              <a:t>走</a:t>
            </a:r>
            <a:r>
              <a:rPr lang="zh-CN" altLang="en-US" sz="2000" b="1" dirty="0">
                <a:solidFill>
                  <a:srgbClr val="77D185"/>
                </a:solidFill>
                <a:sym typeface="+mn-ea"/>
              </a:rPr>
              <a:t>心</a:t>
            </a:r>
            <a:r>
              <a:rPr lang="zh-CN" altLang="en-US" sz="2000" b="1" dirty="0">
                <a:solidFill>
                  <a:srgbClr val="77D185"/>
                </a:solidFill>
              </a:rPr>
              <a:t>点</a:t>
            </a:r>
            <a:endParaRPr lang="zh-CN" altLang="en-US" sz="2000" b="1" dirty="0">
              <a:solidFill>
                <a:srgbClr val="77D185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14925" y="2065257"/>
            <a:ext cx="131762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77D185"/>
                </a:solidFill>
              </a:rPr>
              <a:t>(*^__^*) </a:t>
            </a:r>
            <a:endParaRPr lang="en-US" altLang="zh-CN" sz="2000" b="1" dirty="0">
              <a:solidFill>
                <a:srgbClr val="77D185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51675" y="37937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791CB"/>
                </a:solidFill>
              </a:rPr>
              <a:t>没想法</a:t>
            </a:r>
            <a:endParaRPr lang="zh-CN" altLang="en-US" sz="2000" b="1" dirty="0">
              <a:solidFill>
                <a:srgbClr val="0791CB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18535" y="37937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ln>
                  <a:solidFill>
                    <a:srgbClr val="0791CB"/>
                  </a:solidFill>
                </a:ln>
                <a:solidFill>
                  <a:srgbClr val="0791CB"/>
                </a:solidFill>
              </a:rPr>
              <a:t>没细节</a:t>
            </a:r>
            <a:endParaRPr lang="zh-CN" altLang="en-US" sz="2000" dirty="0">
              <a:ln>
                <a:solidFill>
                  <a:srgbClr val="0791CB"/>
                </a:solidFill>
              </a:ln>
              <a:solidFill>
                <a:srgbClr val="0791CB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6371590" y="3629660"/>
            <a:ext cx="2305685" cy="2540"/>
          </a:xfrm>
          <a:prstGeom prst="straightConnector1">
            <a:avLst/>
          </a:prstGeom>
          <a:ln w="38100">
            <a:solidFill>
              <a:srgbClr val="0791C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2809875" y="3655060"/>
            <a:ext cx="2345690" cy="0"/>
          </a:xfrm>
          <a:prstGeom prst="straightConnector1">
            <a:avLst/>
          </a:prstGeom>
          <a:ln w="38100">
            <a:solidFill>
              <a:srgbClr val="0791C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>
            <a:stCxn id="11" idx="0"/>
            <a:endCxn id="10" idx="0"/>
          </p:cNvCxnSpPr>
          <p:nvPr/>
        </p:nvCxnSpPr>
        <p:spPr>
          <a:xfrm rot="16200000">
            <a:off x="5751513" y="-610552"/>
            <a:ext cx="2540" cy="7066915"/>
          </a:xfrm>
          <a:prstGeom prst="curvedConnector3">
            <a:avLst>
              <a:gd name="adj1" fmla="val 49225019"/>
            </a:avLst>
          </a:prstGeom>
          <a:ln w="38100"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 rot="5400000" flipH="1" flipV="1">
            <a:off x="3997325" y="2336165"/>
            <a:ext cx="2540" cy="3566160"/>
          </a:xfrm>
          <a:prstGeom prst="curvedConnector3">
            <a:avLst>
              <a:gd name="adj1" fmla="val -28075000"/>
            </a:avLst>
          </a:prstGeom>
          <a:ln w="38100">
            <a:solidFill>
              <a:schemeClr val="accent4">
                <a:lumMod val="75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452620" y="5616177"/>
            <a:ext cx="295846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>
                <a:ln>
                  <a:noFill/>
                </a:ln>
                <a:solidFill>
                  <a:srgbClr val="FF0000"/>
                </a:solidFill>
                <a:sym typeface="+mn-ea"/>
              </a:rPr>
              <a:t>?? </a:t>
            </a:r>
            <a:r>
              <a:rPr lang="zh-CN" altLang="en-US" sz="2000" dirty="0">
                <a:ln>
                  <a:noFill/>
                </a:ln>
                <a:solidFill>
                  <a:srgbClr val="FFC000"/>
                </a:solidFill>
              </a:rPr>
              <a:t>跟</a:t>
            </a:r>
            <a:r>
              <a:rPr lang="en-US" altLang="zh-CN" sz="2400" b="1" dirty="0">
                <a:ln>
                  <a:noFill/>
                </a:ln>
                <a:solidFill>
                  <a:srgbClr val="FF0000"/>
                </a:solidFill>
              </a:rPr>
              <a:t>XX</a:t>
            </a:r>
            <a:r>
              <a:rPr lang="zh-CN" altLang="en-US" sz="2000" dirty="0">
                <a:ln>
                  <a:noFill/>
                </a:ln>
                <a:solidFill>
                  <a:srgbClr val="FFC000"/>
                </a:solidFill>
              </a:rPr>
              <a:t>的效果一样就行</a:t>
            </a:r>
            <a:endParaRPr lang="zh-CN" altLang="en-US" sz="2000" dirty="0">
              <a:ln>
                <a:noFill/>
              </a:ln>
              <a:solidFill>
                <a:srgbClr val="FFC000"/>
              </a:solidFill>
            </a:endParaRPr>
          </a:p>
        </p:txBody>
      </p:sp>
      <p:cxnSp>
        <p:nvCxnSpPr>
          <p:cNvPr id="44" name="曲线连接符 43"/>
          <p:cNvCxnSpPr/>
          <p:nvPr/>
        </p:nvCxnSpPr>
        <p:spPr>
          <a:xfrm rot="5400000" flipH="1" flipV="1">
            <a:off x="7522210" y="2332990"/>
            <a:ext cx="3175" cy="3566160"/>
          </a:xfrm>
          <a:prstGeom prst="curvedConnector3">
            <a:avLst>
              <a:gd name="adj1" fmla="val -21430000"/>
            </a:avLst>
          </a:prstGeom>
          <a:ln w="38100">
            <a:solidFill>
              <a:schemeClr val="accent4">
                <a:lumMod val="75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999345" y="33111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791CB"/>
                </a:solidFill>
              </a:rPr>
              <a:t>？？？</a:t>
            </a:r>
            <a:endParaRPr lang="zh-CN" altLang="en-US" sz="2000" b="1" dirty="0">
              <a:solidFill>
                <a:srgbClr val="0791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协同工作</a:t>
            </a:r>
            <a:endParaRPr lang="zh-CN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76520" y="2921635"/>
            <a:ext cx="1195070" cy="119634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UI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677275" y="2921635"/>
            <a:ext cx="1195200" cy="119880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FE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10360" y="2924175"/>
            <a:ext cx="1195070" cy="119634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solidFill>
                  <a:srgbClr val="262626"/>
                </a:solidFill>
              </a:rPr>
              <a:t>PM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35455" y="16474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E4896D"/>
                </a:solidFill>
              </a:rPr>
              <a:t>听我的</a:t>
            </a:r>
            <a:endParaRPr lang="zh-CN" altLang="en-US" sz="2000" b="1" dirty="0">
              <a:solidFill>
                <a:srgbClr val="E4896D"/>
              </a:solidFill>
            </a:endParaRPr>
          </a:p>
        </p:txBody>
      </p:sp>
      <p:cxnSp>
        <p:nvCxnSpPr>
          <p:cNvPr id="25" name="曲线连接符 24"/>
          <p:cNvCxnSpPr>
            <a:stCxn id="11" idx="4"/>
            <a:endCxn id="10" idx="4"/>
          </p:cNvCxnSpPr>
          <p:nvPr/>
        </p:nvCxnSpPr>
        <p:spPr>
          <a:xfrm rot="5400000" flipV="1">
            <a:off x="5752783" y="587058"/>
            <a:ext cx="3175" cy="7066915"/>
          </a:xfrm>
          <a:prstGeom prst="curvedConnector3">
            <a:avLst>
              <a:gd name="adj1" fmla="val 41870000"/>
            </a:avLst>
          </a:prstGeom>
          <a:ln w="38100">
            <a:solidFill>
              <a:schemeClr val="accent4">
                <a:lumMod val="75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802370" y="16474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791CB"/>
                </a:solidFill>
              </a:rPr>
              <a:t>听你的</a:t>
            </a:r>
            <a:endParaRPr lang="zh-CN" altLang="en-US" sz="2000" b="1" dirty="0">
              <a:solidFill>
                <a:srgbClr val="0791CB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805430" y="3394075"/>
            <a:ext cx="2371090" cy="2540"/>
          </a:xfrm>
          <a:prstGeom prst="straightConnector1">
            <a:avLst/>
          </a:prstGeom>
          <a:ln w="38100">
            <a:solidFill>
              <a:srgbClr val="E4896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6371590" y="3381375"/>
            <a:ext cx="2305685" cy="2540"/>
          </a:xfrm>
          <a:prstGeom prst="straightConnector1">
            <a:avLst/>
          </a:prstGeom>
          <a:ln w="38100">
            <a:solidFill>
              <a:srgbClr val="77D18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518535" y="278788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E4896D"/>
                </a:solidFill>
              </a:rPr>
              <a:t>漂亮点</a:t>
            </a:r>
            <a:endParaRPr lang="en-US" altLang="zh-CN" sz="2000" b="1" dirty="0">
              <a:solidFill>
                <a:srgbClr val="E4896D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2310" y="278788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srgbClr val="77D185"/>
                </a:solidFill>
              </a:rPr>
              <a:t>走</a:t>
            </a:r>
            <a:r>
              <a:rPr lang="zh-CN" altLang="en-US" sz="2000" b="1" dirty="0">
                <a:solidFill>
                  <a:srgbClr val="77D185"/>
                </a:solidFill>
                <a:sym typeface="+mn-ea"/>
              </a:rPr>
              <a:t>心</a:t>
            </a:r>
            <a:r>
              <a:rPr lang="zh-CN" altLang="en-US" sz="2000" b="1" dirty="0">
                <a:solidFill>
                  <a:srgbClr val="77D185"/>
                </a:solidFill>
              </a:rPr>
              <a:t>点</a:t>
            </a:r>
            <a:endParaRPr lang="zh-CN" altLang="en-US" sz="2000" b="1" dirty="0">
              <a:solidFill>
                <a:srgbClr val="77D185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14925" y="2065257"/>
            <a:ext cx="131762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77D185"/>
                </a:solidFill>
              </a:rPr>
              <a:t>(*^__^*) </a:t>
            </a:r>
            <a:endParaRPr lang="en-US" altLang="zh-CN" sz="2000" b="1" dirty="0">
              <a:solidFill>
                <a:srgbClr val="77D185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51675" y="37937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0791CB"/>
                </a:solidFill>
              </a:rPr>
              <a:t>没想法</a:t>
            </a:r>
            <a:endParaRPr lang="zh-CN" altLang="en-US" sz="2000" b="1" dirty="0">
              <a:solidFill>
                <a:srgbClr val="0791CB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18535" y="3793727"/>
            <a:ext cx="944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ln>
                  <a:solidFill>
                    <a:srgbClr val="0791CB"/>
                  </a:solidFill>
                </a:ln>
                <a:solidFill>
                  <a:srgbClr val="0791CB"/>
                </a:solidFill>
              </a:rPr>
              <a:t>没细节</a:t>
            </a:r>
            <a:endParaRPr lang="zh-CN" altLang="en-US" sz="2000" dirty="0">
              <a:ln>
                <a:solidFill>
                  <a:srgbClr val="0791CB"/>
                </a:solidFill>
              </a:ln>
              <a:solidFill>
                <a:srgbClr val="0791CB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6371590" y="3629660"/>
            <a:ext cx="2305685" cy="2540"/>
          </a:xfrm>
          <a:prstGeom prst="straightConnector1">
            <a:avLst/>
          </a:prstGeom>
          <a:ln w="38100">
            <a:solidFill>
              <a:srgbClr val="0791C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2809875" y="3655060"/>
            <a:ext cx="2345690" cy="0"/>
          </a:xfrm>
          <a:prstGeom prst="straightConnector1">
            <a:avLst/>
          </a:prstGeom>
          <a:ln w="38100">
            <a:solidFill>
              <a:srgbClr val="0791C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>
            <a:stCxn id="11" idx="0"/>
            <a:endCxn id="10" idx="0"/>
          </p:cNvCxnSpPr>
          <p:nvPr/>
        </p:nvCxnSpPr>
        <p:spPr>
          <a:xfrm rot="16200000">
            <a:off x="5751513" y="-610552"/>
            <a:ext cx="2540" cy="7066915"/>
          </a:xfrm>
          <a:prstGeom prst="curvedConnector3">
            <a:avLst>
              <a:gd name="adj1" fmla="val 41900000"/>
            </a:avLst>
          </a:prstGeom>
          <a:ln w="38100"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11" idx="4"/>
            <a:endCxn id="9" idx="4"/>
          </p:cNvCxnSpPr>
          <p:nvPr/>
        </p:nvCxnSpPr>
        <p:spPr>
          <a:xfrm rot="5400000" flipH="1" flipV="1">
            <a:off x="4001135" y="2336165"/>
            <a:ext cx="2540" cy="3566160"/>
          </a:xfrm>
          <a:prstGeom prst="curvedConnector3">
            <a:avLst>
              <a:gd name="adj1" fmla="val -28075000"/>
            </a:avLst>
          </a:prstGeom>
          <a:ln w="38100">
            <a:solidFill>
              <a:schemeClr val="accent4">
                <a:lumMod val="75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452620" y="5616177"/>
            <a:ext cx="288734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>
                <a:ln>
                  <a:noFill/>
                </a:ln>
                <a:solidFill>
                  <a:srgbClr val="FF0000"/>
                </a:solidFill>
                <a:sym typeface="+mn-ea"/>
              </a:rPr>
              <a:t>?? </a:t>
            </a:r>
            <a:r>
              <a:rPr lang="zh-CN" altLang="en-US" sz="2000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跟</a:t>
            </a:r>
            <a:r>
              <a:rPr lang="en-US" altLang="zh-CN" sz="2000" b="1" dirty="0">
                <a:ln>
                  <a:noFill/>
                </a:ln>
                <a:solidFill>
                  <a:srgbClr val="FF0000"/>
                </a:solidFill>
                <a:sym typeface="+mn-ea"/>
              </a:rPr>
              <a:t>XX</a:t>
            </a:r>
            <a:r>
              <a:rPr lang="zh-CN" altLang="en-US" sz="2000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的效果一样就行</a:t>
            </a:r>
            <a:endParaRPr lang="zh-CN" altLang="en-US" sz="2000" dirty="0">
              <a:ln>
                <a:noFill/>
              </a:ln>
              <a:solidFill>
                <a:srgbClr val="FFC000"/>
              </a:solidFill>
            </a:endParaRPr>
          </a:p>
        </p:txBody>
      </p:sp>
      <p:cxnSp>
        <p:nvCxnSpPr>
          <p:cNvPr id="44" name="曲线连接符 43"/>
          <p:cNvCxnSpPr/>
          <p:nvPr/>
        </p:nvCxnSpPr>
        <p:spPr>
          <a:xfrm rot="5400000" flipH="1" flipV="1">
            <a:off x="7522210" y="2332990"/>
            <a:ext cx="3175" cy="3566160"/>
          </a:xfrm>
          <a:prstGeom prst="curvedConnector3">
            <a:avLst>
              <a:gd name="adj1" fmla="val -21430000"/>
            </a:avLst>
          </a:prstGeom>
          <a:ln w="38100">
            <a:solidFill>
              <a:schemeClr val="accent4">
                <a:lumMod val="75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062845" y="3147932"/>
            <a:ext cx="1706880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 dirty="0">
                <a:solidFill>
                  <a:srgbClr val="0791CB"/>
                </a:solidFill>
              </a:rPr>
              <a:t>？？？</a:t>
            </a:r>
            <a:endParaRPr lang="zh-CN" altLang="en-US" sz="4000" b="1" dirty="0">
              <a:solidFill>
                <a:srgbClr val="0791C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2280" y="1440180"/>
            <a:ext cx="3873500" cy="901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" y="1199515"/>
            <a:ext cx="11805920" cy="542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9" grpId="0" bldLvl="0" animBg="1"/>
      <p:bldP spid="10" grpId="0" bldLvl="0" animBg="1"/>
      <p:bldP spid="11" grpId="0" bldLvl="0" animBg="1"/>
      <p:bldP spid="19" grpId="0"/>
      <p:bldP spid="26" grpId="0"/>
      <p:bldP spid="29" grpId="0"/>
      <p:bldP spid="29" grpId="1"/>
      <p:bldP spid="30" grpId="0"/>
      <p:bldP spid="32" grpId="0"/>
      <p:bldP spid="33" grpId="0"/>
      <p:bldP spid="31" grpId="0"/>
      <p:bldP spid="31" grpId="1"/>
      <p:bldP spid="3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FE</a:t>
            </a:r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的内心</a:t>
            </a:r>
            <a:endParaRPr lang="zh-CN" alt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pic>
        <p:nvPicPr>
          <p:cNvPr id="3" name="图片 2" descr="宝宝心里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9040" y="1485900"/>
            <a:ext cx="4693285" cy="469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59330" y="2893695"/>
            <a:ext cx="767397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 dirty="0">
                <a:solidFill>
                  <a:srgbClr val="77D185"/>
                </a:solidFill>
              </a:rPr>
              <a:t>日子还是要继续滴</a:t>
            </a:r>
            <a:r>
              <a:rPr lang="en-US" altLang="zh-CN" sz="6000" b="1" dirty="0">
                <a:solidFill>
                  <a:srgbClr val="77D185"/>
                </a:solidFill>
              </a:rPr>
              <a:t>.</a:t>
            </a:r>
            <a:endParaRPr lang="en-US" altLang="zh-CN" sz="6000" b="1" dirty="0">
              <a:solidFill>
                <a:srgbClr val="77D185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25323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But</a:t>
            </a:r>
            <a:endParaRPr lang="en-US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56790" y="2898775"/>
            <a:ext cx="7673975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 dirty="0">
                <a:solidFill>
                  <a:srgbClr val="77D185"/>
                </a:solidFill>
              </a:rPr>
              <a:t>让我们重新开始吧</a:t>
            </a:r>
            <a:endParaRPr lang="zh-CN" altLang="en-US" sz="6000" b="1" dirty="0">
              <a:solidFill>
                <a:srgbClr val="77D18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5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42" grpId="0" bldLvl="0" animBg="1"/>
      <p:bldP spid="43" grpId="0"/>
      <p:bldP spid="5" grpId="2"/>
      <p:bldP spid="5" grpId="3"/>
      <p:bldP spid="5" grpId="4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49910" y="429260"/>
            <a:ext cx="519430" cy="51943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1041400" y="425450"/>
            <a:ext cx="422973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前端构成</a:t>
            </a:r>
            <a:r>
              <a:rPr lang="en-US" altLang="zh-CN" sz="2800" b="1" spc="400" dirty="0">
                <a:solidFill>
                  <a:srgbClr val="77D185"/>
                </a:solidFill>
                <a:latin typeface="方正兰亭细黑_GBK" pitchFamily="2" charset="-122"/>
                <a:ea typeface="方正兰亭细黑_GBK" pitchFamily="2" charset="-122"/>
                <a:sym typeface="+mn-ea"/>
              </a:rPr>
              <a:t>2.0</a:t>
            </a:r>
            <a:endParaRPr lang="en-US" altLang="zh-CN" sz="2800" b="1" spc="400" dirty="0">
              <a:solidFill>
                <a:srgbClr val="77D185"/>
              </a:solidFill>
              <a:latin typeface="方正兰亭细黑_GBK" pitchFamily="2" charset="-122"/>
              <a:ea typeface="方正兰亭细黑_GBK" pitchFamily="2" charset="-122"/>
              <a:sym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84250" y="2506980"/>
            <a:ext cx="2245995" cy="2246630"/>
          </a:xfrm>
          <a:prstGeom prst="ellipse">
            <a:avLst/>
          </a:prstGeom>
          <a:solidFill>
            <a:srgbClr val="E4896D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产品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34280" y="250698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设计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008745" y="2506980"/>
            <a:ext cx="2245995" cy="2246630"/>
          </a:xfrm>
          <a:prstGeom prst="ellipse">
            <a:avLst/>
          </a:prstGeom>
          <a:solidFill>
            <a:srgbClr val="0791CB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dirty="0">
                <a:solidFill>
                  <a:srgbClr val="262626"/>
                </a:solidFill>
              </a:rPr>
              <a:t>研发</a:t>
            </a:r>
            <a:endParaRPr lang="zh-CN" altLang="en-US" sz="4800" dirty="0">
              <a:solidFill>
                <a:srgbClr val="262626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51485" y="695198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4800" dirty="0">
                <a:solidFill>
                  <a:schemeClr val="bg1"/>
                </a:solidFill>
              </a:rPr>
              <a:t>视觉</a:t>
            </a:r>
            <a:endParaRPr lang="zh-CN" altLang="zh-CN" sz="4800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475470" y="6951980"/>
            <a:ext cx="2245995" cy="2246630"/>
          </a:xfrm>
          <a:prstGeom prst="ellipse">
            <a:avLst/>
          </a:prstGeom>
          <a:solidFill>
            <a:srgbClr val="77D18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4800" dirty="0">
                <a:solidFill>
                  <a:schemeClr val="tx1"/>
                </a:solidFill>
              </a:rPr>
              <a:t>交互</a:t>
            </a:r>
            <a:endParaRPr lang="zh-CN" altLang="zh-CN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29722 L 0.001667 -0.239167 " pathEditMode="relative" rAng="0" ptsTypes="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8958 -0.442870 " pathEditMode="relative" rAng="0" ptsTypes="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-22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73 -0.004074 L -0.233229 -0.431574 " pathEditMode="relative" rAng="0" ptsTypes="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/>
      <p:bldP spid="37" grpId="0" animBg="1"/>
      <p:bldP spid="37" grpId="1" bldLvl="0" animBg="1"/>
      <p:bldP spid="38" grpId="0" bldLvl="0" animBg="1"/>
      <p:bldP spid="39" grpId="0" bldLvl="0" animBg="1"/>
      <p:bldP spid="37" grpId="2" animBg="1"/>
      <p:bldP spid="39" grpId="1" animBg="1"/>
      <p:bldP spid="37" grpId="3" bldLvl="0" animBg="1"/>
      <p:bldP spid="39" grpId="2" bldLvl="0" animBg="1"/>
      <p:bldP spid="38" grpId="1" bldLvl="0" animBg="1"/>
      <p:bldP spid="40" grpId="1" animBg="1"/>
      <p:bldP spid="40" grpId="2" bldLvl="0" animBg="1"/>
      <p:bldP spid="41" grpId="0" bldLvl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7D185"/>
        </a:solidFill>
      </a:spPr>
      <a:bodyPr rtlCol="0" anchor="ctr"/>
      <a:lstStyle>
        <a:defPPr algn="ctr">
          <a:defRPr sz="11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</Words>
  <Application>WPS 演示</Application>
  <PresentationFormat>自定义</PresentationFormat>
  <Paragraphs>415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Lato Light</vt:lpstr>
      <vt:lpstr>微软雅黑</vt:lpstr>
      <vt:lpstr>方正兰亭细黑_GBK</vt:lpstr>
      <vt:lpstr>等线</vt:lpstr>
      <vt:lpstr>Calibri</vt:lpstr>
      <vt:lpstr>黑体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weikaiwei</cp:lastModifiedBy>
  <cp:revision>466</cp:revision>
  <dcterms:created xsi:type="dcterms:W3CDTF">2017-01-19T08:22:00Z</dcterms:created>
  <dcterms:modified xsi:type="dcterms:W3CDTF">2017-05-12T10:21:15Z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